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354" r:id="rId5"/>
    <p:sldId id="258" r:id="rId6"/>
    <p:sldId id="302" r:id="rId7"/>
    <p:sldId id="303" r:id="rId8"/>
    <p:sldId id="304" r:id="rId9"/>
    <p:sldId id="305" r:id="rId10"/>
    <p:sldId id="306" r:id="rId11"/>
    <p:sldId id="307" r:id="rId12"/>
  </p:sldIdLst>
  <p:sldSz cx="12192000" cy="6858000"/>
  <p:notesSz cx="6808788" cy="994092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7" autoAdjust="0"/>
    <p:restoredTop sz="88132" autoAdjust="0"/>
  </p:normalViewPr>
  <p:slideViewPr>
    <p:cSldViewPr snapToGrid="0">
      <p:cViewPr varScale="1">
        <p:scale>
          <a:sx n="59" d="100"/>
          <a:sy n="59" d="100"/>
        </p:scale>
        <p:origin x="8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100"/>
              <a:t>Dansk, læsning, andel "gode" elever - skoleåret 2022/23</a:t>
            </a:r>
          </a:p>
        </c:rich>
      </c:tx>
      <c:layout>
        <c:manualLayout>
          <c:xMode val="edge"/>
          <c:yMode val="edge"/>
          <c:x val="0.22418398221055696"/>
          <c:y val="8.88888888888888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Ellehøjskolen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'Ark1'!$A$2:$A$7</c:f>
              <c:strCache>
                <c:ptCount val="6"/>
                <c:pt idx="0">
                  <c:v>2. klasse</c:v>
                </c:pt>
                <c:pt idx="1">
                  <c:v>3. klasse</c:v>
                </c:pt>
                <c:pt idx="2">
                  <c:v>4. klasse</c:v>
                </c:pt>
                <c:pt idx="3">
                  <c:v>6. klasse</c:v>
                </c:pt>
                <c:pt idx="4">
                  <c:v>8. klasse</c:v>
                </c:pt>
                <c:pt idx="5">
                  <c:v>Samlet gns.</c:v>
                </c:pt>
              </c:strCache>
            </c:strRef>
          </c:cat>
          <c:val>
            <c:numRef>
              <c:f>'Ark1'!$B$2:$B$7</c:f>
              <c:numCache>
                <c:formatCode>0.0%</c:formatCode>
                <c:ptCount val="6"/>
                <c:pt idx="0">
                  <c:v>0.38900000000000001</c:v>
                </c:pt>
                <c:pt idx="1">
                  <c:v>0.57899999999999996</c:v>
                </c:pt>
                <c:pt idx="2">
                  <c:v>0.23699999999999999</c:v>
                </c:pt>
                <c:pt idx="3">
                  <c:v>0.313</c:v>
                </c:pt>
                <c:pt idx="4">
                  <c:v>0.6</c:v>
                </c:pt>
                <c:pt idx="5">
                  <c:v>0.40500000000000003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F0-4227-802D-8B8744ED1BE2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Aarhus Kommune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'Ark1'!$A$2:$A$7</c:f>
              <c:strCache>
                <c:ptCount val="6"/>
                <c:pt idx="0">
                  <c:v>2. klasse</c:v>
                </c:pt>
                <c:pt idx="1">
                  <c:v>3. klasse</c:v>
                </c:pt>
                <c:pt idx="2">
                  <c:v>4. klasse</c:v>
                </c:pt>
                <c:pt idx="3">
                  <c:v>6. klasse</c:v>
                </c:pt>
                <c:pt idx="4">
                  <c:v>8. klasse</c:v>
                </c:pt>
                <c:pt idx="5">
                  <c:v>Samlet gns.</c:v>
                </c:pt>
              </c:strCache>
            </c:strRef>
          </c:cat>
          <c:val>
            <c:numRef>
              <c:f>'Ark1'!$C$2:$C$7</c:f>
              <c:numCache>
                <c:formatCode>0.0%</c:formatCode>
                <c:ptCount val="6"/>
                <c:pt idx="0">
                  <c:v>0.76500000000000001</c:v>
                </c:pt>
                <c:pt idx="1">
                  <c:v>0.79100000000000004</c:v>
                </c:pt>
                <c:pt idx="2">
                  <c:v>0.69199999999999995</c:v>
                </c:pt>
                <c:pt idx="3">
                  <c:v>0.72099999999999997</c:v>
                </c:pt>
                <c:pt idx="4">
                  <c:v>0.79400000000000004</c:v>
                </c:pt>
                <c:pt idx="5">
                  <c:v>0.752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F0-4227-802D-8B8744ED1B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2237320"/>
        <c:axId val="332233360"/>
      </c:barChart>
      <c:catAx>
        <c:axId val="332237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32233360"/>
        <c:crosses val="autoZero"/>
        <c:auto val="1"/>
        <c:lblAlgn val="ctr"/>
        <c:lblOffset val="100"/>
        <c:noMultiLvlLbl val="0"/>
      </c:catAx>
      <c:valAx>
        <c:axId val="33223336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32237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200" dirty="0"/>
              <a:t>Forskel ml. karaktergennemsnit og </a:t>
            </a:r>
            <a:r>
              <a:rPr lang="da-DK" sz="1200" dirty="0" err="1"/>
              <a:t>socio-økonomisk</a:t>
            </a:r>
            <a:r>
              <a:rPr lang="da-DK" sz="1200" dirty="0"/>
              <a:t> reference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'Ark1'!$B$3:$B$4</c:f>
              <c:strCache>
                <c:ptCount val="2"/>
                <c:pt idx="1">
                  <c:v>Ellehøjskolen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6938159879336347E-2"/>
                  <c:y val="7.5213675213675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4A-41CF-8A25-92D59292DB7E}"/>
                </c:ext>
              </c:extLst>
            </c:dLbl>
            <c:dLbl>
              <c:idx val="1"/>
              <c:layout>
                <c:manualLayout>
                  <c:x val="-3.7040370906387329E-2"/>
                  <c:y val="0.101251090867782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4A-41CF-8A25-92D59292DB7E}"/>
                </c:ext>
              </c:extLst>
            </c:dLbl>
            <c:dLbl>
              <c:idx val="2"/>
              <c:layout>
                <c:manualLayout>
                  <c:x val="-3.3553186863030708E-2"/>
                  <c:y val="0.1003993633009908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221-4BF5-AE4C-45A58515C1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'Ark1'!$A$8:$A$12</c:f>
              <c:strCache>
                <c:ptCount val="5"/>
                <c:pt idx="0">
                  <c:v>2020/21</c:v>
                </c:pt>
                <c:pt idx="1">
                  <c:v>2021/22</c:v>
                </c:pt>
                <c:pt idx="2">
                  <c:v>2022/23</c:v>
                </c:pt>
                <c:pt idx="3">
                  <c:v>2023/24</c:v>
                </c:pt>
                <c:pt idx="4">
                  <c:v>2024/25</c:v>
                </c:pt>
              </c:strCache>
            </c:strRef>
          </c:cat>
          <c:val>
            <c:numRef>
              <c:f>'Ark1'!$B$8:$B$12</c:f>
              <c:numCache>
                <c:formatCode>0.0</c:formatCode>
                <c:ptCount val="5"/>
                <c:pt idx="0">
                  <c:v>-0.5</c:v>
                </c:pt>
                <c:pt idx="1">
                  <c:v>-0.1</c:v>
                </c:pt>
                <c:pt idx="2">
                  <c:v>-0.1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24A-41CF-8A25-92D59292DB7E}"/>
            </c:ext>
          </c:extLst>
        </c:ser>
        <c:ser>
          <c:idx val="2"/>
          <c:order val="1"/>
          <c:tx>
            <c:strRef>
              <c:f>'Ark1'!$C$3:$C$4</c:f>
              <c:strCache>
                <c:ptCount val="2"/>
                <c:pt idx="1">
                  <c:v>Målsætning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4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524A-41CF-8A25-92D59292DB7E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4A-41CF-8A25-92D59292DB7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4A-41CF-8A25-92D59292DB7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24A-41CF-8A25-92D59292DB7E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'Ark1'!$A$8:$A$12</c:f>
              <c:strCache>
                <c:ptCount val="5"/>
                <c:pt idx="0">
                  <c:v>2020/21</c:v>
                </c:pt>
                <c:pt idx="1">
                  <c:v>2021/22</c:v>
                </c:pt>
                <c:pt idx="2">
                  <c:v>2022/23</c:v>
                </c:pt>
                <c:pt idx="3">
                  <c:v>2023/24</c:v>
                </c:pt>
                <c:pt idx="4">
                  <c:v>2024/25</c:v>
                </c:pt>
              </c:strCache>
            </c:strRef>
          </c:cat>
          <c:val>
            <c:numRef>
              <c:f>'Ark1'!$C$8:$C$12</c:f>
              <c:numCache>
                <c:formatCode>General</c:formatCode>
                <c:ptCount val="5"/>
                <c:pt idx="2" formatCode="0.0">
                  <c:v>-0.1</c:v>
                </c:pt>
                <c:pt idx="3" formatCode="0.0">
                  <c:v>0</c:v>
                </c:pt>
                <c:pt idx="4" formatCode="0.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24A-41CF-8A25-92D59292DB7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43122160"/>
        <c:axId val="843120000"/>
      </c:lineChart>
      <c:catAx>
        <c:axId val="84312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43120000"/>
        <c:crossesAt val="0"/>
        <c:auto val="1"/>
        <c:lblAlgn val="ctr"/>
        <c:lblOffset val="100"/>
        <c:noMultiLvlLbl val="0"/>
      </c:catAx>
      <c:valAx>
        <c:axId val="843120000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43122160"/>
        <c:crosses val="autoZero"/>
        <c:crossBetween val="between"/>
      </c:valAx>
      <c:spPr>
        <a:noFill/>
        <a:ln>
          <a:solidFill>
            <a:schemeClr val="accent3"/>
          </a:solidFill>
          <a:prstDash val="sysDash"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100"/>
              <a:t>Skoleåret 2020/21</a:t>
            </a:r>
          </a:p>
        </c:rich>
      </c:tx>
      <c:layout>
        <c:manualLayout>
          <c:xMode val="edge"/>
          <c:yMode val="edge"/>
          <c:x val="0.39779509332166801"/>
          <c:y val="0.10940170940170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Ellehøjskolen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'Ark1'!$A$2:$A$5</c:f>
              <c:strCache>
                <c:ptCount val="4"/>
                <c:pt idx="0">
                  <c:v>Dansk</c:v>
                </c:pt>
                <c:pt idx="1">
                  <c:v>Matematik</c:v>
                </c:pt>
                <c:pt idx="2">
                  <c:v>Engelsk </c:v>
                </c:pt>
                <c:pt idx="3">
                  <c:v>Naturfag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5.8</c:v>
                </c:pt>
                <c:pt idx="1">
                  <c:v>4.3</c:v>
                </c:pt>
                <c:pt idx="2">
                  <c:v>7.1</c:v>
                </c:pt>
                <c:pt idx="3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5C-4D2A-BCBC-69ABA83A776A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Bund 10 pct.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'Ark1'!$A$2:$A$5</c:f>
              <c:strCache>
                <c:ptCount val="4"/>
                <c:pt idx="0">
                  <c:v>Dansk</c:v>
                </c:pt>
                <c:pt idx="1">
                  <c:v>Matematik</c:v>
                </c:pt>
                <c:pt idx="2">
                  <c:v>Engelsk </c:v>
                </c:pt>
                <c:pt idx="3">
                  <c:v>Naturfag</c:v>
                </c:pt>
              </c:strCache>
            </c:strRef>
          </c:cat>
          <c:val>
            <c:numRef>
              <c:f>'Ark1'!$C$2:$C$5</c:f>
              <c:numCache>
                <c:formatCode>General</c:formatCode>
                <c:ptCount val="4"/>
                <c:pt idx="0">
                  <c:v>6.8</c:v>
                </c:pt>
                <c:pt idx="1">
                  <c:v>6.5</c:v>
                </c:pt>
                <c:pt idx="2">
                  <c:v>7.4</c:v>
                </c:pt>
                <c:pt idx="3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5C-4D2A-BCBC-69ABA83A77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2237320"/>
        <c:axId val="332233360"/>
      </c:barChart>
      <c:catAx>
        <c:axId val="332237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32233360"/>
        <c:crosses val="autoZero"/>
        <c:auto val="1"/>
        <c:lblAlgn val="ctr"/>
        <c:lblOffset val="100"/>
        <c:noMultiLvlLbl val="0"/>
      </c:catAx>
      <c:valAx>
        <c:axId val="332233360"/>
        <c:scaling>
          <c:orientation val="minMax"/>
          <c:max val="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32237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100"/>
              <a:t>Skoleåret 2021/22</a:t>
            </a:r>
          </a:p>
        </c:rich>
      </c:tx>
      <c:layout>
        <c:manualLayout>
          <c:xMode val="edge"/>
          <c:yMode val="edge"/>
          <c:x val="0.39779509332166801"/>
          <c:y val="0.102564102564102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Ellehøjskolen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'Ark1'!$A$2:$A$5</c:f>
              <c:strCache>
                <c:ptCount val="4"/>
                <c:pt idx="0">
                  <c:v>Dansk</c:v>
                </c:pt>
                <c:pt idx="1">
                  <c:v>Matematik</c:v>
                </c:pt>
                <c:pt idx="2">
                  <c:v>Engelsk </c:v>
                </c:pt>
                <c:pt idx="3">
                  <c:v>Naturfag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6.6</c:v>
                </c:pt>
                <c:pt idx="1">
                  <c:v>4.9000000000000004</c:v>
                </c:pt>
                <c:pt idx="2">
                  <c:v>8.1</c:v>
                </c:pt>
                <c:pt idx="3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1-409E-A891-A8BB2FA79068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Bund 10 pct.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'Ark1'!$A$2:$A$5</c:f>
              <c:strCache>
                <c:ptCount val="4"/>
                <c:pt idx="0">
                  <c:v>Dansk</c:v>
                </c:pt>
                <c:pt idx="1">
                  <c:v>Matematik</c:v>
                </c:pt>
                <c:pt idx="2">
                  <c:v>Engelsk </c:v>
                </c:pt>
                <c:pt idx="3">
                  <c:v>Naturfag</c:v>
                </c:pt>
              </c:strCache>
            </c:strRef>
          </c:cat>
          <c:val>
            <c:numRef>
              <c:f>'Ark1'!$C$2:$C$5</c:f>
              <c:numCache>
                <c:formatCode>General</c:formatCode>
                <c:ptCount val="4"/>
                <c:pt idx="0">
                  <c:v>6.9</c:v>
                </c:pt>
                <c:pt idx="1">
                  <c:v>6.3</c:v>
                </c:pt>
                <c:pt idx="2">
                  <c:v>7.3</c:v>
                </c:pt>
                <c:pt idx="3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01-409E-A891-A8BB2FA790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2237320"/>
        <c:axId val="332233360"/>
      </c:barChart>
      <c:catAx>
        <c:axId val="332237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32233360"/>
        <c:crosses val="autoZero"/>
        <c:auto val="1"/>
        <c:lblAlgn val="ctr"/>
        <c:lblOffset val="100"/>
        <c:noMultiLvlLbl val="0"/>
      </c:catAx>
      <c:valAx>
        <c:axId val="332233360"/>
        <c:scaling>
          <c:orientation val="minMax"/>
          <c:max val="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32237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100"/>
              <a:t>Skoleåret 2022/23</a:t>
            </a:r>
          </a:p>
        </c:rich>
      </c:tx>
      <c:layout>
        <c:manualLayout>
          <c:xMode val="edge"/>
          <c:yMode val="edge"/>
          <c:x val="0.39779509332166801"/>
          <c:y val="0.150427350427350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Ellehøjskolen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'Ark1'!$A$2:$A$5</c:f>
              <c:strCache>
                <c:ptCount val="4"/>
                <c:pt idx="0">
                  <c:v>Dansk</c:v>
                </c:pt>
                <c:pt idx="1">
                  <c:v>Matematik</c:v>
                </c:pt>
                <c:pt idx="2">
                  <c:v>Engelsk </c:v>
                </c:pt>
                <c:pt idx="3">
                  <c:v>Naturfag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6.1</c:v>
                </c:pt>
                <c:pt idx="1">
                  <c:v>3.7</c:v>
                </c:pt>
                <c:pt idx="2">
                  <c:v>7.2</c:v>
                </c:pt>
                <c:pt idx="3">
                  <c:v>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C0-44A7-A3E7-CABFEDBE71C5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Bund 10 pct.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'Ark1'!$A$2:$A$5</c:f>
              <c:strCache>
                <c:ptCount val="4"/>
                <c:pt idx="0">
                  <c:v>Dansk</c:v>
                </c:pt>
                <c:pt idx="1">
                  <c:v>Matematik</c:v>
                </c:pt>
                <c:pt idx="2">
                  <c:v>Engelsk </c:v>
                </c:pt>
                <c:pt idx="3">
                  <c:v>Naturfag</c:v>
                </c:pt>
              </c:strCache>
            </c:strRef>
          </c:cat>
          <c:val>
            <c:numRef>
              <c:f>'Ark1'!$C$2:$C$5</c:f>
              <c:numCache>
                <c:formatCode>General</c:formatCode>
                <c:ptCount val="4"/>
                <c:pt idx="0">
                  <c:v>5.8</c:v>
                </c:pt>
                <c:pt idx="1">
                  <c:v>4.8</c:v>
                </c:pt>
                <c:pt idx="2">
                  <c:v>6.9</c:v>
                </c:pt>
                <c:pt idx="3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C0-44A7-A3E7-CABFEDBE71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2237320"/>
        <c:axId val="332233360"/>
      </c:barChart>
      <c:catAx>
        <c:axId val="332237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32233360"/>
        <c:crosses val="autoZero"/>
        <c:auto val="1"/>
        <c:lblAlgn val="ctr"/>
        <c:lblOffset val="100"/>
        <c:noMultiLvlLbl val="0"/>
      </c:catAx>
      <c:valAx>
        <c:axId val="332233360"/>
        <c:scaling>
          <c:orientation val="minMax"/>
          <c:max val="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32237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100"/>
              <a:t>Matematik, andel "gode" elever - skoleåret 2022/23</a:t>
            </a:r>
          </a:p>
        </c:rich>
      </c:tx>
      <c:layout>
        <c:manualLayout>
          <c:xMode val="edge"/>
          <c:yMode val="edge"/>
          <c:x val="0.22418398221055696"/>
          <c:y val="8.88888888888888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Ellehøjskolen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'Ark1'!$A$2:$A$7</c:f>
              <c:strCache>
                <c:ptCount val="6"/>
                <c:pt idx="0">
                  <c:v>2. klasse</c:v>
                </c:pt>
                <c:pt idx="1">
                  <c:v>4. klasse</c:v>
                </c:pt>
                <c:pt idx="2">
                  <c:v>6. klasse</c:v>
                </c:pt>
                <c:pt idx="3">
                  <c:v>7. klasse</c:v>
                </c:pt>
                <c:pt idx="4">
                  <c:v>8. klasse</c:v>
                </c:pt>
                <c:pt idx="5">
                  <c:v>Samlet gns.</c:v>
                </c:pt>
              </c:strCache>
            </c:strRef>
          </c:cat>
          <c:val>
            <c:numRef>
              <c:f>'Ark1'!$B$2:$B$7</c:f>
              <c:numCache>
                <c:formatCode>0.0%</c:formatCode>
                <c:ptCount val="6"/>
                <c:pt idx="0">
                  <c:v>0.35</c:v>
                </c:pt>
                <c:pt idx="1">
                  <c:v>0.52600000000000002</c:v>
                </c:pt>
                <c:pt idx="2">
                  <c:v>0.29399999999999998</c:v>
                </c:pt>
                <c:pt idx="3">
                  <c:v>0.58599999999999997</c:v>
                </c:pt>
                <c:pt idx="4">
                  <c:v>0.79300000000000004</c:v>
                </c:pt>
                <c:pt idx="5">
                  <c:v>0.51300000000000001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FB-4EBF-9091-6CFC359B2993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Aarhus Kommune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'Ark1'!$A$2:$A$7</c:f>
              <c:strCache>
                <c:ptCount val="6"/>
                <c:pt idx="0">
                  <c:v>2. klasse</c:v>
                </c:pt>
                <c:pt idx="1">
                  <c:v>4. klasse</c:v>
                </c:pt>
                <c:pt idx="2">
                  <c:v>6. klasse</c:v>
                </c:pt>
                <c:pt idx="3">
                  <c:v>7. klasse</c:v>
                </c:pt>
                <c:pt idx="4">
                  <c:v>8. klasse</c:v>
                </c:pt>
                <c:pt idx="5">
                  <c:v>Samlet gns.</c:v>
                </c:pt>
              </c:strCache>
            </c:strRef>
          </c:cat>
          <c:val>
            <c:numRef>
              <c:f>'Ark1'!$C$2:$C$7</c:f>
              <c:numCache>
                <c:formatCode>0.0%</c:formatCode>
                <c:ptCount val="6"/>
                <c:pt idx="0">
                  <c:v>0.76200000000000001</c:v>
                </c:pt>
                <c:pt idx="1">
                  <c:v>0.78100000000000003</c:v>
                </c:pt>
                <c:pt idx="2">
                  <c:v>0.77600000000000002</c:v>
                </c:pt>
                <c:pt idx="3">
                  <c:v>0.81100000000000005</c:v>
                </c:pt>
                <c:pt idx="4">
                  <c:v>0.80500000000000005</c:v>
                </c:pt>
                <c:pt idx="5">
                  <c:v>0.79600000000000004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FB-4EBF-9091-6CFC359B29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2237320"/>
        <c:axId val="332233360"/>
      </c:barChart>
      <c:catAx>
        <c:axId val="332237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32233360"/>
        <c:crosses val="autoZero"/>
        <c:auto val="1"/>
        <c:lblAlgn val="ctr"/>
        <c:lblOffset val="100"/>
        <c:noMultiLvlLbl val="0"/>
      </c:catAx>
      <c:valAx>
        <c:axId val="33223336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32237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200" dirty="0"/>
              <a:t>I</a:t>
            </a:r>
            <a:r>
              <a:rPr lang="da-DK" sz="1200" baseline="0" dirty="0"/>
              <a:t> gang med ungdomsuddannelse </a:t>
            </a:r>
            <a:r>
              <a:rPr lang="da-DK" sz="1200" dirty="0"/>
              <a:t>15 måneder efter 9. klasse - elever i almenklasser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'Ark1'!$B$3:$B$4</c:f>
              <c:strCache>
                <c:ptCount val="2"/>
                <c:pt idx="1">
                  <c:v>Ellehøjskolen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'Ark1'!$A$8:$A$11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'Ark1'!$B$8:$B$11</c:f>
              <c:numCache>
                <c:formatCode>0.0%</c:formatCode>
                <c:ptCount val="4"/>
                <c:pt idx="0">
                  <c:v>0.65100000000000002</c:v>
                </c:pt>
                <c:pt idx="1">
                  <c:v>0.68400000000000005</c:v>
                </c:pt>
                <c:pt idx="2">
                  <c:v>0.66700000000000004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C3-4A52-A62A-30D24763A427}"/>
            </c:ext>
          </c:extLst>
        </c:ser>
        <c:ser>
          <c:idx val="2"/>
          <c:order val="1"/>
          <c:tx>
            <c:strRef>
              <c:f>'Ark1'!$C$3:$C$4</c:f>
              <c:strCache>
                <c:ptCount val="2"/>
                <c:pt idx="1">
                  <c:v>Målsætning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C3-4A52-A62A-30D24763A427}"/>
                </c:ext>
              </c:extLst>
            </c:dLbl>
            <c:dLbl>
              <c:idx val="3"/>
              <c:spPr>
                <a:solidFill>
                  <a:schemeClr val="lt1"/>
                </a:solidFill>
                <a:ln w="12700" cap="flat" cmpd="sng" algn="ctr">
                  <a:solidFill>
                    <a:schemeClr val="accent3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CC3-4A52-A62A-30D24763A4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'Ark1'!$A$8:$A$11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'Ark1'!$C$8:$C$11</c:f>
              <c:numCache>
                <c:formatCode>General</c:formatCode>
                <c:ptCount val="4"/>
                <c:pt idx="2" formatCode="0.0%">
                  <c:v>0.66700000000000004</c:v>
                </c:pt>
                <c:pt idx="3" formatCode="0.0%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CC3-4A52-A62A-30D24763A4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3122160"/>
        <c:axId val="843120000"/>
      </c:lineChart>
      <c:catAx>
        <c:axId val="84312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43120000"/>
        <c:crossesAt val="0"/>
        <c:auto val="1"/>
        <c:lblAlgn val="ctr"/>
        <c:lblOffset val="100"/>
        <c:noMultiLvlLbl val="0"/>
      </c:catAx>
      <c:valAx>
        <c:axId val="843120000"/>
        <c:scaling>
          <c:orientation val="minMax"/>
          <c:max val="1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43122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200"/>
              <a:t>Andel elever med opmærksomhedskrævende fraværsmønster ift. målsætning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'Ark1'!$B$3:$B$4</c:f>
              <c:strCache>
                <c:ptCount val="2"/>
                <c:pt idx="1">
                  <c:v>Ellehøjskolen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2.1707622117705085E-2"/>
                  <c:y val="7.003392868574355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46-4827-8D46-2F37485C9E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'Ark1'!$A$5:$A$10</c:f>
              <c:strCache>
                <c:ptCount val="6"/>
                <c:pt idx="0">
                  <c:v>2019/20</c:v>
                </c:pt>
                <c:pt idx="1">
                  <c:v>2020/21</c:v>
                </c:pt>
                <c:pt idx="2">
                  <c:v>2021/22</c:v>
                </c:pt>
                <c:pt idx="3">
                  <c:v>2022/23</c:v>
                </c:pt>
                <c:pt idx="4">
                  <c:v>2023/24</c:v>
                </c:pt>
                <c:pt idx="5">
                  <c:v>2024/25</c:v>
                </c:pt>
              </c:strCache>
            </c:strRef>
          </c:cat>
          <c:val>
            <c:numRef>
              <c:f>'Ark1'!$B$5:$B$10</c:f>
              <c:numCache>
                <c:formatCode>0%</c:formatCode>
                <c:ptCount val="6"/>
                <c:pt idx="0">
                  <c:v>0.41</c:v>
                </c:pt>
                <c:pt idx="1">
                  <c:v>0.5</c:v>
                </c:pt>
                <c:pt idx="2">
                  <c:v>0.57999999999999996</c:v>
                </c:pt>
                <c:pt idx="3">
                  <c:v>0.39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746-4827-8D46-2F37485C9E1F}"/>
            </c:ext>
          </c:extLst>
        </c:ser>
        <c:ser>
          <c:idx val="2"/>
          <c:order val="1"/>
          <c:tx>
            <c:strRef>
              <c:f>'Ark1'!$D$3:$D$4</c:f>
              <c:strCache>
                <c:ptCount val="2"/>
                <c:pt idx="1">
                  <c:v>Målsætning inkl. delmål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4.855325970159776E-2"/>
                  <c:y val="-3.01626930779994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46-4827-8D46-2F37485C9E1F}"/>
                </c:ext>
              </c:extLst>
            </c:dLbl>
            <c:dLbl>
              <c:idx val="5"/>
              <c:spPr>
                <a:solidFill>
                  <a:schemeClr val="lt1"/>
                </a:solidFill>
                <a:ln w="12700" cap="flat" cmpd="sng" algn="ctr">
                  <a:solidFill>
                    <a:schemeClr val="accent3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746-4827-8D46-2F37485C9E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'Ark1'!$A$5:$A$10</c:f>
              <c:strCache>
                <c:ptCount val="6"/>
                <c:pt idx="0">
                  <c:v>2019/20</c:v>
                </c:pt>
                <c:pt idx="1">
                  <c:v>2020/21</c:v>
                </c:pt>
                <c:pt idx="2">
                  <c:v>2021/22</c:v>
                </c:pt>
                <c:pt idx="3">
                  <c:v>2022/23</c:v>
                </c:pt>
                <c:pt idx="4">
                  <c:v>2023/24</c:v>
                </c:pt>
                <c:pt idx="5">
                  <c:v>2024/25</c:v>
                </c:pt>
              </c:strCache>
            </c:strRef>
          </c:cat>
          <c:val>
            <c:numRef>
              <c:f>'Ark1'!$D$5:$D$10</c:f>
              <c:numCache>
                <c:formatCode>General</c:formatCode>
                <c:ptCount val="6"/>
                <c:pt idx="2" formatCode="0%">
                  <c:v>0.5</c:v>
                </c:pt>
                <c:pt idx="3" formatCode="0%">
                  <c:v>0.45</c:v>
                </c:pt>
                <c:pt idx="4" formatCode="0%">
                  <c:v>0.4</c:v>
                </c:pt>
                <c:pt idx="5" formatCode="0%">
                  <c:v>0.35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746-4827-8D46-2F37485C9E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3122160"/>
        <c:axId val="843120000"/>
      </c:lineChart>
      <c:catAx>
        <c:axId val="84312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43120000"/>
        <c:crosses val="autoZero"/>
        <c:auto val="1"/>
        <c:lblAlgn val="ctr"/>
        <c:lblOffset val="100"/>
        <c:noMultiLvlLbl val="0"/>
      </c:catAx>
      <c:valAx>
        <c:axId val="84312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43122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5" cy="498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5F96E692-8D74-4957-BDBE-D99C36DCE5D0}" type="datetimeFigureOut">
              <a:rPr lang="da-DK" smtClean="0"/>
              <a:t>06-02-2024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880" y="4784069"/>
            <a:ext cx="5447030" cy="391424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2155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6738" y="9442155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96063ED2-1425-4C0B-88E0-31F6C83215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8723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9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63ED2-1425-4C0B-88E0-31F6C8321505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9184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63ED2-1425-4C0B-88E0-31F6C8321505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7413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D80488C-900A-4DB2-A891-9ABB7FE88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07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7">
            <a:extLst>
              <a:ext uri="{FF2B5EF4-FFF2-40B4-BE49-F238E27FC236}">
                <a16:creationId xmlns:a16="http://schemas.microsoft.com/office/drawing/2014/main" id="{A6CC9330-457E-4167-97D4-223C75718E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000" y="3600000"/>
            <a:ext cx="10080000" cy="180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11214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7">
            <a:extLst>
              <a:ext uri="{FF2B5EF4-FFF2-40B4-BE49-F238E27FC236}">
                <a16:creationId xmlns:a16="http://schemas.microsoft.com/office/drawing/2014/main" id="{A6CC9330-457E-4167-97D4-223C75718E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000" y="2160000"/>
            <a:ext cx="10080000" cy="180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038868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7">
            <a:extLst>
              <a:ext uri="{FF2B5EF4-FFF2-40B4-BE49-F238E27FC236}">
                <a16:creationId xmlns:a16="http://schemas.microsoft.com/office/drawing/2014/main" id="{A6CC9330-457E-4167-97D4-223C75718E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000" y="2160000"/>
            <a:ext cx="10080000" cy="180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737960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7">
            <a:extLst>
              <a:ext uri="{FF2B5EF4-FFF2-40B4-BE49-F238E27FC236}">
                <a16:creationId xmlns:a16="http://schemas.microsoft.com/office/drawing/2014/main" id="{A6CC9330-457E-4167-97D4-223C75718E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000" y="2160000"/>
            <a:ext cx="10080000" cy="180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839163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97740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6856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5400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0000" y="1800000"/>
            <a:ext cx="53532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98091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5400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0000" y="4140000"/>
            <a:ext cx="5353200" cy="19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billede 11">
            <a:extLst>
              <a:ext uri="{FF2B5EF4-FFF2-40B4-BE49-F238E27FC236}">
                <a16:creationId xmlns:a16="http://schemas.microsoft.com/office/drawing/2014/main" id="{FD463D57-E742-45F1-B7DB-D1B3C9FBA1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20000" y="1800000"/>
            <a:ext cx="5353200" cy="19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78593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91951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10712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D80488C-900A-4DB2-A891-9ABB7FE88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23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5400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0000" y="1800000"/>
            <a:ext cx="53532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24356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5400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0000" y="4140000"/>
            <a:ext cx="5353200" cy="19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billede 11">
            <a:extLst>
              <a:ext uri="{FF2B5EF4-FFF2-40B4-BE49-F238E27FC236}">
                <a16:creationId xmlns:a16="http://schemas.microsoft.com/office/drawing/2014/main" id="{FD463D57-E742-45F1-B7DB-D1B3C9FBA1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20000" y="1800000"/>
            <a:ext cx="5353200" cy="19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4144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157132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06641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5400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0000" y="1800000"/>
            <a:ext cx="53532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5415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5400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0000" y="4140000"/>
            <a:ext cx="5353200" cy="19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billede 11">
            <a:extLst>
              <a:ext uri="{FF2B5EF4-FFF2-40B4-BE49-F238E27FC236}">
                <a16:creationId xmlns:a16="http://schemas.microsoft.com/office/drawing/2014/main" id="{FD463D57-E742-45F1-B7DB-D1B3C9FBA1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20000" y="1800000"/>
            <a:ext cx="5353200" cy="19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69858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455495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73065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5400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0000" y="1800000"/>
            <a:ext cx="53532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72096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5400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0000" y="4140000"/>
            <a:ext cx="5353200" cy="19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billede 11">
            <a:extLst>
              <a:ext uri="{FF2B5EF4-FFF2-40B4-BE49-F238E27FC236}">
                <a16:creationId xmlns:a16="http://schemas.microsoft.com/office/drawing/2014/main" id="{FD463D57-E742-45F1-B7DB-D1B3C9FBA1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20000" y="1800000"/>
            <a:ext cx="5353200" cy="19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28611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D80488C-900A-4DB2-A891-9ABB7FE88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19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804637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41955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5400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0000" y="1800000"/>
            <a:ext cx="53532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9035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5400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0000" y="4140000"/>
            <a:ext cx="5353200" cy="19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billede 11">
            <a:extLst>
              <a:ext uri="{FF2B5EF4-FFF2-40B4-BE49-F238E27FC236}">
                <a16:creationId xmlns:a16="http://schemas.microsoft.com/office/drawing/2014/main" id="{FD463D57-E742-45F1-B7DB-D1B3C9FBA1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20000" y="1800000"/>
            <a:ext cx="5353200" cy="19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29741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53502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79188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5400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0000" y="1800000"/>
            <a:ext cx="53532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187185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5400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0000" y="4140000"/>
            <a:ext cx="5353200" cy="19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billede 11">
            <a:extLst>
              <a:ext uri="{FF2B5EF4-FFF2-40B4-BE49-F238E27FC236}">
                <a16:creationId xmlns:a16="http://schemas.microsoft.com/office/drawing/2014/main" id="{FD463D57-E742-45F1-B7DB-D1B3C9FBA1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20000" y="1800000"/>
            <a:ext cx="5353200" cy="19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637026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112849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6730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D80488C-900A-4DB2-A891-9ABB7FE88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99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5400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0000" y="1800000"/>
            <a:ext cx="53532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0045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A1C5708E-E389-497A-AC7F-4D6D40249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5400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D5534D6B-8257-43A3-A5C1-C1E00EC02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611E412E-2414-45B9-A993-853F5ACD5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0000" y="4140000"/>
            <a:ext cx="5353200" cy="19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billede 11">
            <a:extLst>
              <a:ext uri="{FF2B5EF4-FFF2-40B4-BE49-F238E27FC236}">
                <a16:creationId xmlns:a16="http://schemas.microsoft.com/office/drawing/2014/main" id="{FD463D57-E742-45F1-B7DB-D1B3C9FBA1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20000" y="1800000"/>
            <a:ext cx="5353200" cy="19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9960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2FCD8C-A463-4360-93DB-F059E7D5B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EACB4805-2082-4CC4-B1E5-FE43DEE385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4320000"/>
            <a:ext cx="10764000" cy="19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10D08CA4-34B9-4366-89AD-F048BF7422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999" y="3240000"/>
            <a:ext cx="10763999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9476283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11EF088-73C1-428F-807E-4F627873C0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A4436A18-6A3F-45B3-BA0D-C297F16369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4320000"/>
            <a:ext cx="10764000" cy="19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8914E453-C042-492B-9E26-35766CE9E5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999" y="3240000"/>
            <a:ext cx="10763999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1166807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8C24FF5-7243-478A-9CAB-D9A5BC8817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9897742B-CEFC-4C7F-91DC-0AFA6814BB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C128B6A0-B692-47E9-826A-DDC964AD6B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999" y="720000"/>
            <a:ext cx="10763999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9693870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9856095E-8B6A-4138-B429-20CFBC40B2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97CAB6AB-DB73-48F9-B2BC-6DC0C7ADC9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240133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2ECE3297-1A12-47FF-8BA4-2A056B2767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2720CB17-55C2-45CC-9D82-593455BFB1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7894049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8C24FF5-7243-478A-9CAB-D9A5BC8817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D5D03F06-03FE-4CCB-AA47-BAB1C7D626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5400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0F004FF5-66A1-4564-A2DC-BFB587CD17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billede 11">
            <a:extLst>
              <a:ext uri="{FF2B5EF4-FFF2-40B4-BE49-F238E27FC236}">
                <a16:creationId xmlns:a16="http://schemas.microsoft.com/office/drawing/2014/main" id="{C97EAE86-8E78-4401-BAA5-C94FD9F615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0000" y="1800000"/>
            <a:ext cx="53532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452941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dsholder til tekst 6">
            <a:extLst>
              <a:ext uri="{FF2B5EF4-FFF2-40B4-BE49-F238E27FC236}">
                <a16:creationId xmlns:a16="http://schemas.microsoft.com/office/drawing/2014/main" id="{DDBE929C-95F8-465E-9D94-CAFDF1F7E3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5400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tekst 7">
            <a:extLst>
              <a:ext uri="{FF2B5EF4-FFF2-40B4-BE49-F238E27FC236}">
                <a16:creationId xmlns:a16="http://schemas.microsoft.com/office/drawing/2014/main" id="{AEE51097-8225-4857-B1C7-72DF823E87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11">
            <a:extLst>
              <a:ext uri="{FF2B5EF4-FFF2-40B4-BE49-F238E27FC236}">
                <a16:creationId xmlns:a16="http://schemas.microsoft.com/office/drawing/2014/main" id="{1D9966AB-253E-4C20-8321-9080B8C019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0000" y="1800000"/>
            <a:ext cx="53532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656090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dsholder til tekst 6">
            <a:extLst>
              <a:ext uri="{FF2B5EF4-FFF2-40B4-BE49-F238E27FC236}">
                <a16:creationId xmlns:a16="http://schemas.microsoft.com/office/drawing/2014/main" id="{120C0D63-42A0-48A9-9A3E-6A203D1A8F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5400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tekst 7">
            <a:extLst>
              <a:ext uri="{FF2B5EF4-FFF2-40B4-BE49-F238E27FC236}">
                <a16:creationId xmlns:a16="http://schemas.microsoft.com/office/drawing/2014/main" id="{855BE72A-91F8-4D1F-8382-02D94C07EE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11">
            <a:extLst>
              <a:ext uri="{FF2B5EF4-FFF2-40B4-BE49-F238E27FC236}">
                <a16:creationId xmlns:a16="http://schemas.microsoft.com/office/drawing/2014/main" id="{21A07FCE-868E-469E-9843-FA0404B784F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0000" y="1800000"/>
            <a:ext cx="53532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98192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D80488C-900A-4DB2-A891-9ABB7FE88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dsholder til tekst 7">
            <a:extLst>
              <a:ext uri="{FF2B5EF4-FFF2-40B4-BE49-F238E27FC236}">
                <a16:creationId xmlns:a16="http://schemas.microsoft.com/office/drawing/2014/main" id="{F9B71CB7-4470-4206-827D-51DF1E506D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000" y="3600000"/>
            <a:ext cx="10080000" cy="180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213274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D372254A-1A32-41C3-9368-7A7FE03EB7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A47835C1-CCD5-460D-B054-52D2FF628D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999" y="720000"/>
            <a:ext cx="10763999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2362661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E0E7F71E-7B89-45A8-B192-DFAF439CF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40B0071D-D910-464A-A4B8-A0159665CA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455487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E0E7F71E-7B89-45A8-B192-DFAF439CF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40B0071D-D910-464A-A4B8-A0159665CA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7670180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22F82F86-C5FC-464B-B7D2-847069CBC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065980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D372254A-1A32-41C3-9368-7A7FE03EB7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A47835C1-CCD5-460D-B054-52D2FF628D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999" y="720000"/>
            <a:ext cx="10763999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5786955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E0E7F71E-7B89-45A8-B192-DFAF439CF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40B0071D-D910-464A-A4B8-A0159665CA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817602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E0E7F71E-7B89-45A8-B192-DFAF439CF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40B0071D-D910-464A-A4B8-A0159665CA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6403929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22F82F86-C5FC-464B-B7D2-847069CBC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5921548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D372254A-1A32-41C3-9368-7A7FE03EB7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A47835C1-CCD5-460D-B054-52D2FF628D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999" y="720000"/>
            <a:ext cx="10763999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205177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E0E7F71E-7B89-45A8-B192-DFAF439CF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40B0071D-D910-464A-A4B8-A0159665CA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24670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D80488C-900A-4DB2-A891-9ABB7FE88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7">
            <a:extLst>
              <a:ext uri="{FF2B5EF4-FFF2-40B4-BE49-F238E27FC236}">
                <a16:creationId xmlns:a16="http://schemas.microsoft.com/office/drawing/2014/main" id="{6E33ADD4-0153-4194-B614-C2E0142BCE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000" y="3600000"/>
            <a:ext cx="10080000" cy="180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8022052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E0E7F71E-7B89-45A8-B192-DFAF439CF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40B0071D-D910-464A-A4B8-A0159665CA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7573496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22F82F86-C5FC-464B-B7D2-847069CBC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139462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D372254A-1A32-41C3-9368-7A7FE03EB7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A47835C1-CCD5-460D-B054-52D2FF628D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999" y="720000"/>
            <a:ext cx="10763999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1879975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E0E7F71E-7B89-45A8-B192-DFAF439CF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40B0071D-D910-464A-A4B8-A0159665CA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1249613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E0E7F71E-7B89-45A8-B192-DFAF439CF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40B0071D-D910-464A-A4B8-A0159665CA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8321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22F82F86-C5FC-464B-B7D2-847069CBC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10764000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240499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22F82F86-C5FC-464B-B7D2-847069CBC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4581" y="1800000"/>
            <a:ext cx="8999417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8278286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22F82F86-C5FC-464B-B7D2-847069CBC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4581" y="1800000"/>
            <a:ext cx="8999417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8399924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22F82F86-C5FC-464B-B7D2-847069CBC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4581" y="1800000"/>
            <a:ext cx="8999417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622976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22F82F86-C5FC-464B-B7D2-847069CBC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4581" y="1800000"/>
            <a:ext cx="8999417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292782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D80488C-900A-4DB2-A891-9ABB7FE88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dsholder til tekst 7">
            <a:extLst>
              <a:ext uri="{FF2B5EF4-FFF2-40B4-BE49-F238E27FC236}">
                <a16:creationId xmlns:a16="http://schemas.microsoft.com/office/drawing/2014/main" id="{F9B71CB7-4470-4206-827D-51DF1E506D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000" y="3600000"/>
            <a:ext cx="10080000" cy="180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8197326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22F82F86-C5FC-464B-B7D2-847069CBC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4581" y="1800000"/>
            <a:ext cx="8999417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9587306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22F82F86-C5FC-464B-B7D2-847069CBC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4581" y="1800000"/>
            <a:ext cx="8999417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3990631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22F82F86-C5FC-464B-B7D2-847069CBC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4581" y="1800000"/>
            <a:ext cx="8999417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4219732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22F82F86-C5FC-464B-B7D2-847069CBC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4581" y="1800000"/>
            <a:ext cx="8999417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9940460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22F82F86-C5FC-464B-B7D2-847069CBC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5891" y="1800000"/>
            <a:ext cx="6838106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7608281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6">
            <a:extLst>
              <a:ext uri="{FF2B5EF4-FFF2-40B4-BE49-F238E27FC236}">
                <a16:creationId xmlns:a16="http://schemas.microsoft.com/office/drawing/2014/main" id="{519728D9-E838-4574-80C3-3169D2013C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5891" y="1800000"/>
            <a:ext cx="6838106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3195553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6">
            <a:extLst>
              <a:ext uri="{FF2B5EF4-FFF2-40B4-BE49-F238E27FC236}">
                <a16:creationId xmlns:a16="http://schemas.microsoft.com/office/drawing/2014/main" id="{134105E1-2140-4A62-90D4-DAA3C4CC8B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5891" y="1800000"/>
            <a:ext cx="6838106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915190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6">
            <a:extLst>
              <a:ext uri="{FF2B5EF4-FFF2-40B4-BE49-F238E27FC236}">
                <a16:creationId xmlns:a16="http://schemas.microsoft.com/office/drawing/2014/main" id="{4649D2DB-20C3-4C2B-A735-08A03B5418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5891" y="1800000"/>
            <a:ext cx="6838106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8505702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6">
            <a:extLst>
              <a:ext uri="{FF2B5EF4-FFF2-40B4-BE49-F238E27FC236}">
                <a16:creationId xmlns:a16="http://schemas.microsoft.com/office/drawing/2014/main" id="{649EF47E-F849-47B7-906B-718FB07493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5891" y="1800000"/>
            <a:ext cx="6838106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771193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6">
            <a:extLst>
              <a:ext uri="{FF2B5EF4-FFF2-40B4-BE49-F238E27FC236}">
                <a16:creationId xmlns:a16="http://schemas.microsoft.com/office/drawing/2014/main" id="{1DB0DC2F-D9C8-4EFB-B2A7-B373EA4565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5891" y="1800000"/>
            <a:ext cx="6838106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842975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D80488C-900A-4DB2-A891-9ABB7FE88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tekst 7">
            <a:extLst>
              <a:ext uri="{FF2B5EF4-FFF2-40B4-BE49-F238E27FC236}">
                <a16:creationId xmlns:a16="http://schemas.microsoft.com/office/drawing/2014/main" id="{6E33ADD4-0153-4194-B614-C2E0142BCE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000" y="3600000"/>
            <a:ext cx="10080000" cy="180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1576878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6">
            <a:extLst>
              <a:ext uri="{FF2B5EF4-FFF2-40B4-BE49-F238E27FC236}">
                <a16:creationId xmlns:a16="http://schemas.microsoft.com/office/drawing/2014/main" id="{A72CF92B-4057-49AE-ADC3-666F3EBDFA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5891" y="1800000"/>
            <a:ext cx="6838106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6681171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B37B8F6-0566-45EE-9443-64763CEB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dsholder til tekst 7">
            <a:extLst>
              <a:ext uri="{FF2B5EF4-FFF2-40B4-BE49-F238E27FC236}">
                <a16:creationId xmlns:a16="http://schemas.microsoft.com/office/drawing/2014/main" id="{F5103786-958B-472D-B00A-017FB5A63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10764000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6">
            <a:extLst>
              <a:ext uri="{FF2B5EF4-FFF2-40B4-BE49-F238E27FC236}">
                <a16:creationId xmlns:a16="http://schemas.microsoft.com/office/drawing/2014/main" id="{177DA694-CD4F-48D0-9E38-B29ADFCA8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5891" y="1800000"/>
            <a:ext cx="6838106" cy="43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31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44398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E06C248-EE5B-4CEA-B6DA-02667D8057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dsholder til tekst 7">
            <a:extLst>
              <a:ext uri="{FF2B5EF4-FFF2-40B4-BE49-F238E27FC236}">
                <a16:creationId xmlns:a16="http://schemas.microsoft.com/office/drawing/2014/main" id="{5B08F720-4CBE-488B-9BEF-0D12E22FF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000" y="3600000"/>
            <a:ext cx="10080000" cy="180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89258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72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37" r:id="rId2"/>
    <p:sldLayoutId id="2147483664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649" r:id="rId9"/>
    <p:sldLayoutId id="2147483651" r:id="rId10"/>
    <p:sldLayoutId id="2147483743" r:id="rId11"/>
    <p:sldLayoutId id="2147483745" r:id="rId12"/>
    <p:sldLayoutId id="2147483744" r:id="rId13"/>
    <p:sldLayoutId id="2147483656" r:id="rId14"/>
    <p:sldLayoutId id="2147483665" r:id="rId15"/>
    <p:sldLayoutId id="2147483667" r:id="rId16"/>
    <p:sldLayoutId id="2147483666" r:id="rId17"/>
    <p:sldLayoutId id="2147483668" r:id="rId18"/>
    <p:sldLayoutId id="2147483669" r:id="rId19"/>
    <p:sldLayoutId id="2147483670" r:id="rId20"/>
    <p:sldLayoutId id="2147483671" r:id="rId21"/>
    <p:sldLayoutId id="2147483717" r:id="rId22"/>
    <p:sldLayoutId id="2147483718" r:id="rId23"/>
    <p:sldLayoutId id="2147483719" r:id="rId24"/>
    <p:sldLayoutId id="2147483720" r:id="rId25"/>
    <p:sldLayoutId id="2147483672" r:id="rId26"/>
    <p:sldLayoutId id="2147483673" r:id="rId27"/>
    <p:sldLayoutId id="2147483674" r:id="rId28"/>
    <p:sldLayoutId id="2147483675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33" r:id="rId38"/>
    <p:sldLayoutId id="2147483734" r:id="rId39"/>
    <p:sldLayoutId id="2147483735" r:id="rId40"/>
    <p:sldLayoutId id="2147483736" r:id="rId41"/>
    <p:sldLayoutId id="2147483659" r:id="rId42"/>
    <p:sldLayoutId id="2147483655" r:id="rId43"/>
    <p:sldLayoutId id="2147483652" r:id="rId44"/>
    <p:sldLayoutId id="2147483653" r:id="rId45"/>
    <p:sldLayoutId id="2147483660" r:id="rId46"/>
    <p:sldLayoutId id="2147483676" r:id="rId47"/>
    <p:sldLayoutId id="2147483677" r:id="rId48"/>
    <p:sldLayoutId id="2147483678" r:id="rId49"/>
    <p:sldLayoutId id="2147483661" r:id="rId50"/>
    <p:sldLayoutId id="2147483662" r:id="rId51"/>
    <p:sldLayoutId id="2147483688" r:id="rId52"/>
    <p:sldLayoutId id="2147483663" r:id="rId53"/>
    <p:sldLayoutId id="2147483679" r:id="rId54"/>
    <p:sldLayoutId id="2147483680" r:id="rId55"/>
    <p:sldLayoutId id="2147483689" r:id="rId56"/>
    <p:sldLayoutId id="2147483681" r:id="rId57"/>
    <p:sldLayoutId id="2147483697" r:id="rId58"/>
    <p:sldLayoutId id="2147483698" r:id="rId59"/>
    <p:sldLayoutId id="2147483699" r:id="rId60"/>
    <p:sldLayoutId id="2147483700" r:id="rId61"/>
    <p:sldLayoutId id="2147483705" r:id="rId62"/>
    <p:sldLayoutId id="2147483706" r:id="rId63"/>
    <p:sldLayoutId id="2147483707" r:id="rId64"/>
    <p:sldLayoutId id="2147483708" r:id="rId65"/>
    <p:sldLayoutId id="2147483690" r:id="rId66"/>
    <p:sldLayoutId id="2147483691" r:id="rId67"/>
    <p:sldLayoutId id="2147483692" r:id="rId68"/>
    <p:sldLayoutId id="2147483684" r:id="rId69"/>
    <p:sldLayoutId id="2147483693" r:id="rId70"/>
    <p:sldLayoutId id="2147483694" r:id="rId71"/>
    <p:sldLayoutId id="2147483695" r:id="rId72"/>
    <p:sldLayoutId id="2147483696" r:id="rId73"/>
    <p:sldLayoutId id="2147483709" r:id="rId74"/>
    <p:sldLayoutId id="2147483710" r:id="rId75"/>
    <p:sldLayoutId id="2147483711" r:id="rId76"/>
    <p:sldLayoutId id="2147483712" r:id="rId77"/>
    <p:sldLayoutId id="2147483713" r:id="rId78"/>
    <p:sldLayoutId id="2147483714" r:id="rId79"/>
    <p:sldLayoutId id="2147483715" r:id="rId80"/>
    <p:sldLayoutId id="2147483716" r:id="rId8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ScalaSansOT-Black" panose="020B0A0403010102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8.xml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941592E3-6982-AF2D-D35E-48500C2D18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000" y="1469325"/>
            <a:ext cx="10764000" cy="4320000"/>
          </a:xfrm>
        </p:spPr>
        <p:txBody>
          <a:bodyPr/>
          <a:lstStyle/>
          <a:p>
            <a:r>
              <a:rPr lang="da-DK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342900" lvl="0" indent="-342900">
              <a:lnSpc>
                <a:spcPct val="9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Velkomst og præsentation af nye deltagere (ved Børn og Unge-chef og skoleleder)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90000"/>
              </a:lnSpc>
              <a:buFont typeface="+mj-lt"/>
              <a:buAutoNum type="arabicPeriod" startAt="2"/>
              <a:tabLst>
                <a:tab pos="457200" algn="l"/>
              </a:tabLst>
            </a:pPr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Halvårlig status på handlingsplanen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+mj-lt"/>
              <a:buAutoNum type="alphaLcPeriod"/>
              <a:tabLst>
                <a:tab pos="914400" algn="l"/>
              </a:tabLst>
            </a:pPr>
            <a:r>
              <a:rPr lang="da-DK" sz="1800" dirty="0">
                <a:solidFill>
                  <a:srgbClr val="31419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Halvårlig status – nedslag på delmål (ved skoleledelsen)</a:t>
            </a:r>
            <a:endParaRPr lang="da-DK" sz="1800" dirty="0">
              <a:solidFill>
                <a:srgbClr val="31419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+mj-lt"/>
              <a:buAutoNum type="alphaLcPeriod"/>
              <a:tabLst>
                <a:tab pos="914400" algn="l"/>
              </a:tabLst>
            </a:pPr>
            <a:r>
              <a:rPr lang="da-DK" sz="1800" dirty="0">
                <a:solidFill>
                  <a:srgbClr val="31419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Foreløbige data på målindfrielse efter endt treårig periode (ved PUF)</a:t>
            </a:r>
            <a:r>
              <a:rPr lang="da-DK" sz="1800" dirty="0">
                <a:solidFill>
                  <a:srgbClr val="31419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342900" lvl="0" indent="-342900">
              <a:lnSpc>
                <a:spcPct val="90000"/>
              </a:lnSpc>
              <a:buFont typeface="+mj-lt"/>
              <a:buAutoNum type="arabicPeriod" startAt="3"/>
              <a:tabLst>
                <a:tab pos="457200" algn="l"/>
              </a:tabLst>
            </a:pPr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Årlig status på PS-tilsynet (ved skoleledelsen)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90000"/>
              </a:lnSpc>
              <a:buFont typeface="+mj-lt"/>
              <a:buAutoNum type="arabicPeriod" startAt="4"/>
              <a:tabLst>
                <a:tab pos="457200" algn="l"/>
              </a:tabLst>
            </a:pPr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Den nye skole (ved skoleledelsen + forvaltningen)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+mj-lt"/>
              <a:buAutoNum type="alphaLcPeriod"/>
              <a:tabLst>
                <a:tab pos="914400" algn="l"/>
              </a:tabLst>
            </a:pPr>
            <a:r>
              <a:rPr lang="da-DK" sz="1800" dirty="0">
                <a:solidFill>
                  <a:srgbClr val="31419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Fysiske rammer og pædagogisk profil </a:t>
            </a:r>
            <a:endParaRPr lang="da-DK" sz="1800" dirty="0">
              <a:solidFill>
                <a:srgbClr val="31419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+mj-lt"/>
              <a:buAutoNum type="alphaLcPeriod"/>
              <a:tabLst>
                <a:tab pos="914400" algn="l"/>
              </a:tabLst>
            </a:pPr>
            <a:r>
              <a:rPr lang="da-DK" sz="1800" dirty="0">
                <a:solidFill>
                  <a:srgbClr val="31419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Strukturelle ændringer og forventninger til fremtidigt elevtal og elevsammensætning</a:t>
            </a:r>
            <a:endParaRPr lang="da-DK" sz="1800" dirty="0">
              <a:solidFill>
                <a:srgbClr val="31419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90000"/>
              </a:lnSpc>
              <a:buFont typeface="+mj-lt"/>
              <a:buAutoNum type="arabicPeriod" startAt="5"/>
              <a:tabLst>
                <a:tab pos="457200" algn="l"/>
              </a:tabLst>
            </a:pPr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Eventuelt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D029342-D351-08C0-B95E-AD4D2C61A0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sz="3200" dirty="0">
                <a:latin typeface="Calibri" panose="020F0502020204030204" pitchFamily="34" charset="0"/>
                <a:ea typeface="Calibri" panose="020F0502020204030204" pitchFamily="34" charset="0"/>
              </a:rPr>
              <a:t>Dagsorden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1600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1A1C9685-0249-48C0-9448-6DE89FA95F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6000" y="2964629"/>
            <a:ext cx="10080000" cy="2075775"/>
          </a:xfrm>
        </p:spPr>
        <p:txBody>
          <a:bodyPr/>
          <a:lstStyle/>
          <a:p>
            <a:pPr algn="ctr"/>
            <a:endParaRPr lang="da-DK" sz="3200" dirty="0"/>
          </a:p>
          <a:p>
            <a:pPr algn="ctr"/>
            <a:r>
              <a:rPr lang="da-DK" sz="2000" dirty="0"/>
              <a:t>Pkt. 2 b: Databilag til foreløbig vurdering af målopfyldelse for Ellehøjskolen</a:t>
            </a:r>
          </a:p>
          <a:p>
            <a:pPr algn="ctr"/>
            <a:endParaRPr lang="da-DK" sz="2000" dirty="0"/>
          </a:p>
          <a:p>
            <a:pPr algn="ctr"/>
            <a:r>
              <a:rPr lang="da-DK" sz="1400" dirty="0"/>
              <a:t>Version 14. december 2023</a:t>
            </a:r>
          </a:p>
          <a:p>
            <a:pPr algn="ctr"/>
            <a:endParaRPr lang="da-DK" sz="2000" dirty="0"/>
          </a:p>
          <a:p>
            <a:pPr algn="ctr"/>
            <a:endParaRPr lang="da-DK" sz="2400" dirty="0"/>
          </a:p>
          <a:p>
            <a:pPr algn="ctr"/>
            <a:endParaRPr lang="da-DK" sz="1600" dirty="0"/>
          </a:p>
          <a:p>
            <a:pPr algn="ctr"/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2513144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6E252DD-5116-9DBA-0F75-7796266707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5400000" cy="4320000"/>
          </a:xfrm>
        </p:spPr>
        <p:txBody>
          <a:bodyPr/>
          <a:lstStyle/>
          <a:p>
            <a:pPr>
              <a:spcAft>
                <a:spcPts val="220"/>
              </a:spcAft>
            </a:pPr>
            <a: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Foreløbig vurdering: 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spcAft>
                <a:spcPts val="220"/>
              </a:spcAft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Baseret på datahistorikken må det vurderes, at det bliver vanskeligt at opnå målopfyldelse, om end det ikke er uden for rækkevidde. </a:t>
            </a:r>
          </a:p>
          <a:p>
            <a:pPr marL="342900" lvl="0" indent="-342900">
              <a:spcAft>
                <a:spcPts val="220"/>
              </a:spcAft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Bemærk, at ændringen til de nationale overgangstest betyder,</a:t>
            </a:r>
            <a:b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at der ikke kan sammenlignes med resultaterne fra de tidligere nationale test. </a:t>
            </a:r>
          </a:p>
          <a:p>
            <a:pPr marL="342900" lvl="0" indent="-342900">
              <a:spcAft>
                <a:spcPts val="220"/>
              </a:spcAft>
              <a:buFont typeface="Symbol" panose="05050102010706020507" pitchFamily="18" charset="2"/>
              <a:buChar char=""/>
            </a:pPr>
            <a:r>
              <a:rPr lang="da-DK" sz="1400" dirty="0"/>
              <a:t>Resultaterne for skoleåret 2022/23 viser, at der er stor forskel</a:t>
            </a:r>
            <a:br>
              <a:rPr lang="da-DK" sz="1400" dirty="0"/>
            </a:br>
            <a:r>
              <a:rPr lang="da-DK" sz="1400" dirty="0"/>
              <a:t>på andelen af ‘gode elever’ fra årgang til årgang. </a:t>
            </a:r>
          </a:p>
          <a:p>
            <a:pPr marL="342900" lvl="0" indent="-342900">
              <a:spcAft>
                <a:spcPts val="220"/>
              </a:spcAft>
              <a:buFont typeface="Symbol" panose="05050102010706020507" pitchFamily="18" charset="2"/>
              <a:buChar char=""/>
            </a:pPr>
            <a:r>
              <a:rPr lang="da-DK" sz="1400" dirty="0"/>
              <a:t>Den samlede andel af ‘gode elever’ på tværs af årgangene er godt halv så stor som andelen af ‘gode elever’ i Aarhus.  </a:t>
            </a:r>
          </a:p>
          <a:p>
            <a:pPr marL="342900" indent="-342900">
              <a:spcAft>
                <a:spcPts val="220"/>
              </a:spcAft>
              <a:buFont typeface="Symbol" panose="05050102010706020507" pitchFamily="18" charset="2"/>
              <a:buChar char=""/>
            </a:pPr>
            <a:r>
              <a:rPr lang="da-DK" sz="1400" dirty="0"/>
              <a:t>Data for nationale overgangstest i skoleåret 2023/24 afventes pt.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66D7A8D-D45D-B4EB-5C0C-06FFC5C018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1080000"/>
          </a:xfrm>
        </p:spPr>
        <p:txBody>
          <a:bodyPr/>
          <a:lstStyle/>
          <a:p>
            <a:r>
              <a:rPr lang="da-DK" sz="1600" dirty="0">
                <a:ea typeface="Calibri" panose="020F0502020204030204" pitchFamily="34" charset="0"/>
              </a:rPr>
              <a:t>Mål </a:t>
            </a:r>
            <a:r>
              <a:rPr lang="da-DK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1: Skolen har i sine almenklasser mindst 50 pct. elever i kategorien ”gode” i dansk læsning i nationale test i 2024/25 (indikatorens grænseværdi)</a:t>
            </a:r>
            <a:endParaRPr lang="da-DK" sz="1600" dirty="0"/>
          </a:p>
          <a:p>
            <a:endParaRPr lang="en-US" sz="16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E8DB71C-E035-8E8A-8233-AD4C71326DA0}"/>
              </a:ext>
            </a:extLst>
          </p:cNvPr>
          <p:cNvGraphicFramePr/>
          <p:nvPr/>
        </p:nvGraphicFramePr>
        <p:xfrm>
          <a:off x="6120000" y="1800000"/>
          <a:ext cx="5486400" cy="1857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felt 2">
            <a:extLst>
              <a:ext uri="{FF2B5EF4-FFF2-40B4-BE49-F238E27FC236}">
                <a16:creationId xmlns:a16="http://schemas.microsoft.com/office/drawing/2014/main" id="{2E2D76CC-A44E-1735-515F-00AE9530FDF9}"/>
              </a:ext>
            </a:extLst>
          </p:cNvPr>
          <p:cNvSpPr txBox="1"/>
          <p:nvPr/>
        </p:nvSpPr>
        <p:spPr>
          <a:xfrm>
            <a:off x="6241106" y="3633627"/>
            <a:ext cx="3994835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Kilde: uddannelsesstatistik.dk   Note: Folkeskoler, almenklasser.</a:t>
            </a:r>
            <a:endParaRPr lang="da-DK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047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E5F8D754-027C-58A2-4F33-52006D0ADF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Aft>
                <a:spcPts val="220"/>
              </a:spcAft>
            </a:pPr>
            <a:r>
              <a:rPr lang="da-DK" sz="1400" dirty="0"/>
              <a:t>Foreløbig vurdering: </a:t>
            </a:r>
          </a:p>
          <a:p>
            <a:pPr marL="342900" lvl="0" indent="-342900">
              <a:spcAft>
                <a:spcPts val="220"/>
              </a:spcAft>
              <a:buFont typeface="Symbol" panose="05050102010706020507" pitchFamily="18" charset="2"/>
              <a:buChar char=""/>
            </a:pPr>
            <a:r>
              <a:rPr lang="da-DK" sz="1400" dirty="0"/>
              <a:t>På baggrund af datahistorik for de seneste år vurderes det, at målopfyldelse i 2024/25 er realistisk. </a:t>
            </a:r>
          </a:p>
          <a:p>
            <a:pPr marL="342900" lvl="0" indent="-342900">
              <a:spcAft>
                <a:spcPts val="220"/>
              </a:spcAft>
              <a:buFont typeface="Symbol" panose="05050102010706020507" pitchFamily="18" charset="2"/>
              <a:buChar char=""/>
            </a:pPr>
            <a:r>
              <a:rPr lang="da-DK" sz="1400" dirty="0"/>
              <a:t>I de sidste to skoleår har der været en forskel på -0,1 til den socioøkonomiske reference. Ifølge uddannelsesstatistik.dk vurderes det som værende ‘på niveau’.</a:t>
            </a:r>
          </a:p>
          <a:p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C31B6E3-D745-52D6-BDE4-E32B08F629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sz="1600" dirty="0"/>
              <a:t>Mål 2: Karaktergennemsnittet i de bundne prøvefag er på niveau med eller over den etårige socioøkonomiske reference i 2024/25 (indikatorens grænseværdi). </a:t>
            </a:r>
          </a:p>
          <a:p>
            <a:endParaRPr lang="da-DK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D84C5EF-63E9-E55B-E283-0E9C7551C936}"/>
              </a:ext>
            </a:extLst>
          </p:cNvPr>
          <p:cNvGraphicFramePr/>
          <p:nvPr/>
        </p:nvGraphicFramePr>
        <p:xfrm>
          <a:off x="6519022" y="1926570"/>
          <a:ext cx="5132508" cy="2909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felt 6">
            <a:extLst>
              <a:ext uri="{FF2B5EF4-FFF2-40B4-BE49-F238E27FC236}">
                <a16:creationId xmlns:a16="http://schemas.microsoft.com/office/drawing/2014/main" id="{E9C9778A-1F5E-7669-5525-D73BAEE7A4F4}"/>
              </a:ext>
            </a:extLst>
          </p:cNvPr>
          <p:cNvSpPr txBox="1"/>
          <p:nvPr/>
        </p:nvSpPr>
        <p:spPr>
          <a:xfrm>
            <a:off x="6669741" y="4835951"/>
            <a:ext cx="17347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20"/>
              </a:spcAft>
            </a:pPr>
            <a:r>
              <a:rPr lang="da-DK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Kilde: </a:t>
            </a:r>
            <a:r>
              <a:rPr lang="da-DK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Uddannelsesstatistik.dk</a:t>
            </a:r>
            <a:endParaRPr lang="da-DK" sz="1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242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9CD4BBA2-B387-B618-657F-5C6465DDC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576433"/>
            <a:ext cx="5400000" cy="4748400"/>
          </a:xfrm>
        </p:spPr>
        <p:txBody>
          <a:bodyPr/>
          <a:lstStyle/>
          <a:p>
            <a:pPr>
              <a:spcAft>
                <a:spcPts val="220"/>
              </a:spcAft>
            </a:pPr>
            <a: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Foreløbig vurdering: 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220"/>
              </a:spcAft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Baseret på datahistorikken må det vurderes, at det bliver vanskeligt at opnå målopfyldelse, om end det ikke er uden for rækkevidde. 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220"/>
              </a:spcAft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Muligheden for at score over bund 10 pct. må umiddelbart vurderes at være størst i engelsk, naturfag og dansk.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220"/>
              </a:spcAft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På trods af et fald i gennemsnit fra 2022 til 2023 er skolens difference til kommunegennemsnittet minimeret over de seneste år fra -2,6 i 2021 til -2,2 i 2022 og -2,0 i 2023.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220"/>
              </a:spcAft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Elevtallene på årgangene er små, og få elevers resultater kan flytte tallet markant op eller ned. Derfor er elevsammensætningen på den konkrete årgang vigtig.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220"/>
              </a:spcAft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Bemærk, at bund 10 pct. flytter sig fra år til år og beregnes af STUK i slutningen af året, hvorfor det ikke præcist kan forudsiges, hvad bund 10 pct. er i 2025.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409B286-A987-1C66-7508-819B57842F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640000" cy="526094"/>
          </a:xfrm>
        </p:spPr>
        <p:txBody>
          <a:bodyPr/>
          <a:lstStyle/>
          <a:p>
            <a:r>
              <a:rPr lang="da-DK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Mål 3: Skolens resultater er ikke længere i ”bund 10 pct.” på tre af de fire bundne prøvefag (indikatorens grænseværdi) i 2024/25. 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a-DK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73DCDC8-74FC-1E68-FB27-93DF2A9EAA59}"/>
              </a:ext>
            </a:extLst>
          </p:cNvPr>
          <p:cNvGraphicFramePr/>
          <p:nvPr/>
        </p:nvGraphicFramePr>
        <p:xfrm>
          <a:off x="6338047" y="720000"/>
          <a:ext cx="5486400" cy="1857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EDCA89F-50A1-7EB9-61B4-971A35BA0BEE}"/>
              </a:ext>
            </a:extLst>
          </p:cNvPr>
          <p:cNvGraphicFramePr/>
          <p:nvPr/>
        </p:nvGraphicFramePr>
        <p:xfrm>
          <a:off x="6338047" y="2799660"/>
          <a:ext cx="5486400" cy="1857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E8DB71C-E035-8E8A-8233-AD4C71326DA0}"/>
              </a:ext>
            </a:extLst>
          </p:cNvPr>
          <p:cNvGraphicFramePr/>
          <p:nvPr/>
        </p:nvGraphicFramePr>
        <p:xfrm>
          <a:off x="6338047" y="4757955"/>
          <a:ext cx="5486400" cy="1857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8CAA3492-6EB7-7271-BD91-33DAE017C0C7}"/>
              </a:ext>
            </a:extLst>
          </p:cNvPr>
          <p:cNvSpPr txBox="1"/>
          <p:nvPr/>
        </p:nvSpPr>
        <p:spPr>
          <a:xfrm>
            <a:off x="6338047" y="6607730"/>
            <a:ext cx="7040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Kilde: STUK.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EB1CCD88-5B01-33B3-E8EB-DA77C801481D}"/>
              </a:ext>
            </a:extLst>
          </p:cNvPr>
          <p:cNvSpPr txBox="1"/>
          <p:nvPr/>
        </p:nvSpPr>
        <p:spPr>
          <a:xfrm>
            <a:off x="6338047" y="4570557"/>
            <a:ext cx="6559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20"/>
              </a:spcAft>
            </a:pPr>
            <a:r>
              <a:rPr lang="da-DK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Kilde: STUK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3D8C35AB-E6D0-06D8-C68A-5E83EEDE479E}"/>
              </a:ext>
            </a:extLst>
          </p:cNvPr>
          <p:cNvSpPr txBox="1"/>
          <p:nvPr/>
        </p:nvSpPr>
        <p:spPr>
          <a:xfrm>
            <a:off x="6338047" y="2429834"/>
            <a:ext cx="6559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20"/>
              </a:spcAft>
            </a:pPr>
            <a:r>
              <a:rPr lang="da-DK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Kilde: STUK</a:t>
            </a:r>
          </a:p>
        </p:txBody>
      </p:sp>
    </p:spTree>
    <p:extLst>
      <p:ext uri="{BB962C8B-B14F-4D97-AF65-F5344CB8AC3E}">
        <p14:creationId xmlns:p14="http://schemas.microsoft.com/office/powerpoint/2010/main" val="4027413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968DA789-D5A9-90AD-6FFF-59F57E1F7C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Aft>
                <a:spcPts val="220"/>
              </a:spcAft>
            </a:pPr>
            <a: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Foreløbig vurdering: 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220"/>
              </a:spcAft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Baseret på datahistorikken må det vurderes, at målopfyldelse er realistisk. </a:t>
            </a:r>
          </a:p>
          <a:p>
            <a:pPr marL="342900" indent="-342900">
              <a:spcAft>
                <a:spcPts val="220"/>
              </a:spcAft>
              <a:buFont typeface="Symbol" panose="05050102010706020507" pitchFamily="18" charset="2"/>
              <a:buChar char=""/>
            </a:pPr>
            <a:r>
              <a:rPr lang="da-DK" sz="1400" dirty="0"/>
              <a:t>Resultaterne for skoleåret 2022/23 viser, at der er stor forskel på andelen af ‘gode elever’ fra årgang til årgang. </a:t>
            </a:r>
          </a:p>
          <a:p>
            <a:pPr marL="342900" lvl="0" indent="-342900">
              <a:spcAft>
                <a:spcPts val="220"/>
              </a:spcAft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Bemærk at ændringen til de nationale overgangstest betyder, at der ikke kan sammenlignes med resultaterne fra de tidligere nationale test. </a:t>
            </a:r>
          </a:p>
          <a:p>
            <a:pPr marL="342900" lvl="0" indent="-342900">
              <a:spcAft>
                <a:spcPts val="220"/>
              </a:spcAft>
              <a:buFont typeface="Symbol" panose="05050102010706020507" pitchFamily="18" charset="2"/>
              <a:buChar char=""/>
            </a:pPr>
            <a:r>
              <a:rPr lang="da-DK" sz="1400" dirty="0">
                <a:ea typeface="Calibri" panose="020F0502020204030204" pitchFamily="34" charset="0"/>
              </a:rPr>
              <a:t>Data for nationale overgangstest i skoleåret 2023/24 afventes pt.</a:t>
            </a:r>
            <a:endParaRPr lang="da-DK" sz="1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220"/>
              </a:spcAft>
              <a:buFont typeface="Symbol" panose="05050102010706020507" pitchFamily="18" charset="2"/>
              <a:buChar char=""/>
            </a:pP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28C9011-22B6-EE8D-0AC0-C5438BE253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Mål 4: Skolen har i sine almenklasser mindst 50 pct. elever i kategorien ”gode” i matematik i nationale test i 2024/25 (indikatorens grænseværdi)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a-DK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E8DB71C-E035-8E8A-8233-AD4C71326DA0}"/>
              </a:ext>
            </a:extLst>
          </p:cNvPr>
          <p:cNvGraphicFramePr/>
          <p:nvPr/>
        </p:nvGraphicFramePr>
        <p:xfrm>
          <a:off x="6120000" y="1800000"/>
          <a:ext cx="5486400" cy="1857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felt 4">
            <a:extLst>
              <a:ext uri="{FF2B5EF4-FFF2-40B4-BE49-F238E27FC236}">
                <a16:creationId xmlns:a16="http://schemas.microsoft.com/office/drawing/2014/main" id="{468DB144-80CA-887F-CF34-7F94E428A896}"/>
              </a:ext>
            </a:extLst>
          </p:cNvPr>
          <p:cNvSpPr txBox="1"/>
          <p:nvPr/>
        </p:nvSpPr>
        <p:spPr>
          <a:xfrm>
            <a:off x="6241106" y="3633627"/>
            <a:ext cx="3994835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Kilde: uddannelsesstatistik.dk   Note: Folkeskoler, almenklasser.</a:t>
            </a:r>
            <a:endParaRPr lang="da-DK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611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0F1C401-FB7A-79EA-F602-B19898BADE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800000"/>
            <a:ext cx="5400000" cy="4502188"/>
          </a:xfrm>
        </p:spPr>
        <p:txBody>
          <a:bodyPr/>
          <a:lstStyle/>
          <a:p>
            <a: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Foreløbig vurdering: 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På baggrund af datahistorikken må det vurderes, at målopfyldelse er realistisk.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Seneste tal for overgangsfrekvensen 15 måneder efter 9. klasse fra 2021-årgangen er 63,3 % for alle elever og 66,7 % for almenklasseelever. 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a-DK" sz="1400" dirty="0">
                <a:ea typeface="Calibri" panose="020F0502020204030204" pitchFamily="34" charset="0"/>
              </a:rPr>
              <a:t>Bemærk, at overgangsfrekvensen for 2021 er opgjort til 71,7 % i uddannelsesstatik.dk og i </a:t>
            </a:r>
            <a:r>
              <a:rPr lang="da-DK" sz="1400" dirty="0" err="1">
                <a:ea typeface="Calibri" panose="020F0502020204030204" pitchFamily="34" charset="0"/>
              </a:rPr>
              <a:t>STUKs</a:t>
            </a:r>
            <a:r>
              <a:rPr lang="da-DK" sz="1400" dirty="0">
                <a:ea typeface="Calibri" panose="020F0502020204030204" pitchFamily="34" charset="0"/>
              </a:rPr>
              <a:t> databilag – dvs. højere end i grafisk LIS og over grænseværdien.</a:t>
            </a:r>
            <a:endParaRPr lang="da-DK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Elevtallene på årgangene er små, og få elever kan flytte tallet markant op eller ned. Derfor er elevsammensætningen på den konkrete årgang vigtig.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Bemærk også at måltallet for denne indikator er 2023-årgangen pga. den store ’forsinkelse’ i data. 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03B0FEF-2E61-923E-98EA-EC68CBE2E7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Mål 5: Skolens overgangsfrekvens til ungdomsuddannelse er på mindst 70 pct for årgangen 2023 gældende for almenklasserne (indikatorens grænseværdi) 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a-DK" sz="24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D84C5EF-63E9-E55B-E283-0E9C7551C936}"/>
              </a:ext>
            </a:extLst>
          </p:cNvPr>
          <p:cNvGraphicFramePr/>
          <p:nvPr/>
        </p:nvGraphicFramePr>
        <p:xfrm>
          <a:off x="6338046" y="1800001"/>
          <a:ext cx="5133953" cy="339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felt 5">
            <a:extLst>
              <a:ext uri="{FF2B5EF4-FFF2-40B4-BE49-F238E27FC236}">
                <a16:creationId xmlns:a16="http://schemas.microsoft.com/office/drawing/2014/main" id="{5A3C6A95-6B2D-072C-90BC-9BFE19FF6D6E}"/>
              </a:ext>
            </a:extLst>
          </p:cNvPr>
          <p:cNvSpPr txBox="1"/>
          <p:nvPr/>
        </p:nvSpPr>
        <p:spPr>
          <a:xfrm>
            <a:off x="6392779" y="5282707"/>
            <a:ext cx="5024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effectLst/>
                <a:ea typeface="Calibri" panose="020F0502020204030204" pitchFamily="34" charset="0"/>
              </a:rPr>
              <a:t>Kilde: Grafisk LIS. Note: Overgangsfrekvensen for 2020 er et vægtet gennemsnit for de tidligere skoler Ellekærskolen og </a:t>
            </a:r>
            <a:r>
              <a:rPr lang="da-DK" sz="900" dirty="0" err="1">
                <a:effectLst/>
                <a:ea typeface="Calibri" panose="020F0502020204030204" pitchFamily="34" charset="0"/>
              </a:rPr>
              <a:t>Tovshøjskolen</a:t>
            </a:r>
            <a:r>
              <a:rPr lang="da-DK" sz="900" dirty="0">
                <a:effectLst/>
                <a:ea typeface="Calibri" panose="020F0502020204030204" pitchFamily="34" charset="0"/>
              </a:rPr>
              <a:t>. </a:t>
            </a:r>
            <a:r>
              <a:rPr lang="da-DK" sz="900" dirty="0">
                <a:ea typeface="Calibri" panose="020F0502020204030204" pitchFamily="34" charset="0"/>
              </a:rPr>
              <a:t> </a:t>
            </a:r>
            <a:br>
              <a:rPr lang="da-DK" sz="900" dirty="0">
                <a:ea typeface="Calibri" panose="020F0502020204030204" pitchFamily="34" charset="0"/>
              </a:rPr>
            </a:br>
            <a:br>
              <a:rPr lang="da-DK" sz="900">
                <a:ea typeface="Calibri" panose="020F0502020204030204" pitchFamily="34" charset="0"/>
              </a:rPr>
            </a:br>
            <a:endParaRPr lang="da-DK" sz="900" dirty="0"/>
          </a:p>
        </p:txBody>
      </p:sp>
    </p:spTree>
    <p:extLst>
      <p:ext uri="{BB962C8B-B14F-4D97-AF65-F5344CB8AC3E}">
        <p14:creationId xmlns:p14="http://schemas.microsoft.com/office/powerpoint/2010/main" val="221708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7465775B-1D61-A103-EC14-8017FE7B0A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sz="1400" dirty="0">
                <a:effectLst/>
                <a:ea typeface="Calibri" panose="020F0502020204030204" pitchFamily="34" charset="0"/>
              </a:rPr>
              <a:t>Foreløbig vurdering: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ea typeface="Calibri" panose="020F0502020204030204" pitchFamily="34" charset="0"/>
              </a:rPr>
              <a:t>På baggrund af de foreløbige resultater i forhold til at nedbringe opmærksomhedskrævende fravær vurderes det, at målopfyldelse i skoleåret 2024/25 er realistisk.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400" dirty="0">
                <a:effectLst/>
                <a:ea typeface="Calibri" panose="020F0502020204030204" pitchFamily="34" charset="0"/>
              </a:rPr>
              <a:t>Andelen af elever med opmærksomhedskrævende fravær er allerede nedbragt til 39 % i skoleåret 2022/23, og første (og andet) delmål er indfriet. </a:t>
            </a:r>
          </a:p>
          <a:p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44CB1B3-DF86-E138-31AE-313CD14360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720000"/>
            <a:ext cx="8934988" cy="1080000"/>
          </a:xfrm>
        </p:spPr>
        <p:txBody>
          <a:bodyPr/>
          <a:lstStyle/>
          <a:p>
            <a:r>
              <a:rPr lang="da-DK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Mål 6: Andel elever med opmærksomhedskrævende fravær er faldet samlet til 35% efter 3 år</a:t>
            </a:r>
            <a:endParaRPr lang="da-DK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a-DK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D84C5EF-63E9-E55B-E283-0E9C7551C936}"/>
              </a:ext>
            </a:extLst>
          </p:cNvPr>
          <p:cNvGraphicFramePr/>
          <p:nvPr/>
        </p:nvGraphicFramePr>
        <p:xfrm>
          <a:off x="6465265" y="1800000"/>
          <a:ext cx="5195692" cy="3328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felt 5">
            <a:extLst>
              <a:ext uri="{FF2B5EF4-FFF2-40B4-BE49-F238E27FC236}">
                <a16:creationId xmlns:a16="http://schemas.microsoft.com/office/drawing/2014/main" id="{EC943031-CC6C-4704-45FA-5B3DFA192CC4}"/>
              </a:ext>
            </a:extLst>
          </p:cNvPr>
          <p:cNvSpPr txBox="1"/>
          <p:nvPr/>
        </p:nvSpPr>
        <p:spPr>
          <a:xfrm>
            <a:off x="6540609" y="5289177"/>
            <a:ext cx="5045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Kilde: Grafisk LIS. Note: Fraværet i 2019/20 er beregnet som et vægtet gennemsnit af elevfraværet på hhv. Ellekærskolen og </a:t>
            </a:r>
            <a:r>
              <a:rPr lang="da-DK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Tovshøjskolen</a:t>
            </a:r>
            <a:r>
              <a:rPr lang="da-DK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1361734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rugerdefineret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Børn og Unge_blå_lav  -  Skrivebeskyttet" id="{28F854DA-8B9C-4102-B8FC-7D75ECE0881B}" vid="{08F42FE8-88CC-46B0-9D77-E0E2E18BD63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f27a57-5daa-4240-845d-578cc8bddeed" xsi:nil="true"/>
    <lcf76f155ced4ddcb4097134ff3c332f xmlns="a408f06c-1694-489f-9cdc-5efa500d75a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24B8291D849F4459D7AB60B6E79C880" ma:contentTypeVersion="18" ma:contentTypeDescription="Opret et nyt dokument." ma:contentTypeScope="" ma:versionID="266bea9ba32884fd2d7a078b68c62379">
  <xsd:schema xmlns:xsd="http://www.w3.org/2001/XMLSchema" xmlns:xs="http://www.w3.org/2001/XMLSchema" xmlns:p="http://schemas.microsoft.com/office/2006/metadata/properties" xmlns:ns2="a408f06c-1694-489f-9cdc-5efa500d75a8" xmlns:ns3="31f27a57-5daa-4240-845d-578cc8bddeed" targetNamespace="http://schemas.microsoft.com/office/2006/metadata/properties" ma:root="true" ma:fieldsID="11399d5d14b32ddbacf2fea93b43c24d" ns2:_="" ns3:_="">
    <xsd:import namespace="a408f06c-1694-489f-9cdc-5efa500d75a8"/>
    <xsd:import namespace="31f27a57-5daa-4240-845d-578cc8bdde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08f06c-1694-489f-9cdc-5efa500d75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3fe80aff-8094-4148-a725-0517f31fcd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f27a57-5daa-4240-845d-578cc8bddee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2fb3b39-90de-4ad5-ac20-62505550e508}" ma:internalName="TaxCatchAll" ma:showField="CatchAllData" ma:web="31f27a57-5daa-4240-845d-578cc8bdde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5AFF18-E221-40EE-90A0-B0FB06AFE3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77D96F-28D0-466C-AF4A-3E16147A2162}">
  <ds:schemaRefs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929f8d7c-42db-4dd1-b52e-ea2e840aa518"/>
    <ds:schemaRef ds:uri="http://schemas.microsoft.com/office/2006/metadata/properties"/>
    <ds:schemaRef ds:uri="89238168-827d-4ca9-b122-e9901ce1bbb4"/>
    <ds:schemaRef ds:uri="http://www.w3.org/XML/1998/namespace"/>
    <ds:schemaRef ds:uri="http://purl.org/dc/dcmitype/"/>
    <ds:schemaRef ds:uri="31f27a57-5daa-4240-845d-578cc8bddeed"/>
    <ds:schemaRef ds:uri="a408f06c-1694-489f-9cdc-5efa500d75a8"/>
  </ds:schemaRefs>
</ds:datastoreItem>
</file>

<file path=customXml/itemProps3.xml><?xml version="1.0" encoding="utf-8"?>
<ds:datastoreItem xmlns:ds="http://schemas.openxmlformats.org/officeDocument/2006/customXml" ds:itemID="{C6CDD2D2-8405-4E61-8B99-444E17CF94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08f06c-1694-489f-9cdc-5efa500d75a8"/>
    <ds:schemaRef ds:uri="31f27a57-5daa-4240-845d-578cc8bdde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2809</TotalTime>
  <Words>939</Words>
  <Application>Microsoft Office PowerPoint</Application>
  <PresentationFormat>Widescreen</PresentationFormat>
  <Paragraphs>70</Paragraphs>
  <Slides>8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3" baseType="lpstr">
      <vt:lpstr>Arial</vt:lpstr>
      <vt:lpstr>Calibri</vt:lpstr>
      <vt:lpstr>ScalaSansOT-Black</vt:lpstr>
      <vt:lpstr>Symbol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Jens Møller Hald</dc:creator>
  <cp:lastModifiedBy>Helle Mønster</cp:lastModifiedBy>
  <cp:revision>70</cp:revision>
  <cp:lastPrinted>2022-11-08T12:23:18Z</cp:lastPrinted>
  <dcterms:created xsi:type="dcterms:W3CDTF">2021-12-06T09:16:02Z</dcterms:created>
  <dcterms:modified xsi:type="dcterms:W3CDTF">2024-02-06T14:27:25Z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ackOfficeType">
    <vt:lpwstr>growBusiness Solutions</vt:lpwstr>
  </property>
  <property fmtid="{D5CDD505-2E9C-101B-9397-08002B2CF9AE}" pid="3" name="Server">
    <vt:lpwstr>edoc:8080</vt:lpwstr>
  </property>
  <property fmtid="{D5CDD505-2E9C-101B-9397-08002B2CF9AE}" pid="4" name="Protocol">
    <vt:lpwstr>off</vt:lpwstr>
  </property>
  <property fmtid="{D5CDD505-2E9C-101B-9397-08002B2CF9AE}" pid="5" name="Site">
    <vt:lpwstr>/locator.aspx</vt:lpwstr>
  </property>
  <property fmtid="{D5CDD505-2E9C-101B-9397-08002B2CF9AE}" pid="6" name="FileID">
    <vt:lpwstr>13988572</vt:lpwstr>
  </property>
  <property fmtid="{D5CDD505-2E9C-101B-9397-08002B2CF9AE}" pid="7" name="VerID">
    <vt:lpwstr>0</vt:lpwstr>
  </property>
  <property fmtid="{D5CDD505-2E9C-101B-9397-08002B2CF9AE}" pid="8" name="FilePath">
    <vt:lpwstr>\\SrvEdocPFi01\eDocUsers\work\adm\azksxc9</vt:lpwstr>
  </property>
  <property fmtid="{D5CDD505-2E9C-101B-9397-08002B2CF9AE}" pid="9" name="FileName">
    <vt:lpwstr>21-120813-2 Introduktionstema om folkeskolen - slides 13988572_7965389_0.PPTX</vt:lpwstr>
  </property>
  <property fmtid="{D5CDD505-2E9C-101B-9397-08002B2CF9AE}" pid="10" name="FullFileName">
    <vt:lpwstr>\\SrvEdocPFi01\eDocUsers\work\adm\azksxc9\21-120813-2 Introduktionstema om folkeskolen - slides 13988572_7965389_0.PPTX</vt:lpwstr>
  </property>
  <property fmtid="{D5CDD505-2E9C-101B-9397-08002B2CF9AE}" pid="11" name="ContentTypeId">
    <vt:lpwstr>0x010100224B8291D849F4459D7AB60B6E79C880</vt:lpwstr>
  </property>
  <property fmtid="{D5CDD505-2E9C-101B-9397-08002B2CF9AE}" pid="12" name="MediaServiceImageTags">
    <vt:lpwstr/>
  </property>
</Properties>
</file>